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267" r:id="rId5"/>
    <p:sldId id="257" r:id="rId6"/>
    <p:sldId id="258" r:id="rId7"/>
    <p:sldId id="259" r:id="rId8"/>
    <p:sldId id="260" r:id="rId9"/>
    <p:sldId id="261" r:id="rId10"/>
    <p:sldId id="263" r:id="rId11"/>
    <p:sldId id="280" r:id="rId12"/>
    <p:sldId id="265" r:id="rId13"/>
    <p:sldId id="271" r:id="rId14"/>
    <p:sldId id="273" r:id="rId15"/>
    <p:sldId id="274" r:id="rId16"/>
    <p:sldId id="281" r:id="rId17"/>
    <p:sldId id="275" r:id="rId18"/>
    <p:sldId id="277" r:id="rId19"/>
    <p:sldId id="278" r:id="rId20"/>
    <p:sldId id="276" r:id="rId21"/>
    <p:sldId id="283" r:id="rId22"/>
    <p:sldId id="284" r:id="rId23"/>
    <p:sldId id="272" r:id="rId24"/>
  </p:sldIdLst>
  <p:sldSz cx="9144000" cy="6858000" type="screen4x3"/>
  <p:notesSz cx="6858000" cy="9144000"/>
  <p:defaultTextStyle>
    <a:defPPr>
      <a:defRPr lang="ru-RU"/>
    </a:defPPr>
    <a:lvl1pPr algn="l" rtl="0" fontAlgn="base">
      <a:spcBef>
        <a:spcPct val="0"/>
      </a:spcBef>
      <a:spcAft>
        <a:spcPct val="0"/>
      </a:spcAft>
      <a:defRPr i="1" kern="1200">
        <a:solidFill>
          <a:schemeClr val="tx1"/>
        </a:solidFill>
        <a:latin typeface="Arial" charset="0"/>
        <a:ea typeface="+mn-ea"/>
        <a:cs typeface="Arial" charset="0"/>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7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1DBD58-6F6E-4240-ABCF-EF8D01205959}" type="datetimeFigureOut">
              <a:rPr lang="ru-RU"/>
              <a:pPr>
                <a:defRPr/>
              </a:pPr>
              <a:t>25.04.2023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1328B5-0C46-4259-A232-7B4B3AABC7C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E704132-3042-45D8-A222-9D901CDCA1DC}" type="datetimeFigureOut">
              <a:rPr lang="ru-RU"/>
              <a:pPr>
                <a:defRPr/>
              </a:pPr>
              <a:t>25.04.2023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F54EA2-06A6-4013-9AE2-29F17539CB0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3F680B-47F2-416C-857E-E3EC7108CF99}" type="datetimeFigureOut">
              <a:rPr lang="ru-RU"/>
              <a:pPr>
                <a:defRPr/>
              </a:pPr>
              <a:t>25.04.2023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040E54-E78A-4764-8FC5-F0BC460AF4C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A9BFFF46-4F7C-4719-9486-817DE6DCCF0D}" type="datetimeFigureOut">
              <a:rPr lang="ru-RU"/>
              <a:pPr>
                <a:defRPr/>
              </a:pPr>
              <a:t>25.04.2023</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4972E3D3-DF06-43A6-B19D-BBB45D4FD6E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086FA9-8B0B-439A-A7CA-51E670BCA741}" type="datetimeFigureOut">
              <a:rPr lang="ru-RU"/>
              <a:pPr>
                <a:defRPr/>
              </a:pPr>
              <a:t>25.04.2023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FE134F-5BFE-4EBE-B709-B9807FC3FEE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CF69AFD-AC41-4B7A-AEBB-C688DC3A49E5}" type="datetimeFigureOut">
              <a:rPr lang="ru-RU"/>
              <a:pPr>
                <a:defRPr/>
              </a:pPr>
              <a:t>25.04.2023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CD8304-7244-4DDE-B23D-6E3CE9F0CAA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5FE2AB7-5E1E-419D-B675-8210DD477D42}" type="datetimeFigureOut">
              <a:rPr lang="ru-RU"/>
              <a:pPr>
                <a:defRPr/>
              </a:pPr>
              <a:t>25.04.2023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5D97AA6-5211-416B-A279-754424654E6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B5CC4C-FB08-4273-A2CA-92EB925ED5C6}" type="datetimeFigureOut">
              <a:rPr lang="ru-RU"/>
              <a:pPr>
                <a:defRPr/>
              </a:pPr>
              <a:t>25.04.2023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8AB0CB1-8C6B-4CE2-A969-00E352CD2BF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16D15-EDFD-443F-8BC3-357AC9220FF4}" type="datetimeFigureOut">
              <a:rPr lang="ru-RU"/>
              <a:pPr>
                <a:defRPr/>
              </a:pPr>
              <a:t>25.04.2023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8E8BEB1-B703-4198-BF12-BDC81CF6662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D8A293B-5555-4364-AFB2-C480F494FB00}" type="datetimeFigureOut">
              <a:rPr lang="ru-RU"/>
              <a:pPr>
                <a:defRPr/>
              </a:pPr>
              <a:t>25.04.2023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8A5C144-04A7-4FCD-9265-E9CCD31CAEC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7130C68-E89B-4F5B-B422-8C2160230332}" type="datetimeFigureOut">
              <a:rPr lang="ru-RU"/>
              <a:pPr>
                <a:defRPr/>
              </a:pPr>
              <a:t>25.04.2023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F7CB797-C6F6-4890-9FC8-7E01CF76EE7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683486-26EB-49B4-805D-C3315AD3E872}" type="datetimeFigureOut">
              <a:rPr lang="ru-RU"/>
              <a:pPr>
                <a:defRPr/>
              </a:pPr>
              <a:t>25.04.2023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3A842C-4A5D-4433-AB59-CC7E00AF3CF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220F8CFE-EA2A-468C-89D9-91FCE9C7A217}" type="datetimeFigureOut">
              <a:rPr lang="ru-RU"/>
              <a:pPr>
                <a:defRPr/>
              </a:pPr>
              <a:t>25.04.2023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4CBEB6F2-58CA-4608-968E-F4CF823ECB9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a:xfrm>
            <a:off x="468313" y="260350"/>
            <a:ext cx="8229600" cy="3455988"/>
          </a:xfrm>
        </p:spPr>
        <p:txBody>
          <a:bodyPr/>
          <a:lstStyle/>
          <a:p>
            <a:pPr eaLnBrk="1" hangingPunct="1"/>
            <a:r>
              <a:rPr lang="ru-RU" sz="4000" b="1" smtClean="0"/>
              <a:t/>
            </a:r>
            <a:br>
              <a:rPr lang="ru-RU" sz="4000" b="1" smtClean="0"/>
            </a:br>
            <a:r>
              <a:rPr lang="ru-RU" sz="4000" b="1" smtClean="0"/>
              <a:t/>
            </a:r>
            <a:br>
              <a:rPr lang="ru-RU" sz="4000" b="1" smtClean="0"/>
            </a:br>
            <a:r>
              <a:rPr lang="ru-RU" sz="4000" b="1" smtClean="0"/>
              <a:t/>
            </a:r>
            <a:br>
              <a:rPr lang="ru-RU" sz="4000" b="1" smtClean="0"/>
            </a:br>
            <a:r>
              <a:rPr lang="ru-RU" sz="4000" b="1" smtClean="0"/>
              <a:t/>
            </a:r>
            <a:br>
              <a:rPr lang="ru-RU" sz="4000" b="1" smtClean="0"/>
            </a:br>
            <a:r>
              <a:rPr lang="ru-RU" sz="4000" b="1" smtClean="0"/>
              <a:t/>
            </a:r>
            <a:br>
              <a:rPr lang="ru-RU" sz="4000" b="1" smtClean="0"/>
            </a:br>
            <a:r>
              <a:rPr lang="ru-RU" sz="4000" b="1" smtClean="0"/>
              <a:t>Проект по развитию мелкой моторики рук </a:t>
            </a:r>
            <a:r>
              <a:rPr lang="ru-RU" sz="4000" smtClean="0"/>
              <a:t/>
            </a:r>
            <a:br>
              <a:rPr lang="ru-RU" sz="4000" smtClean="0"/>
            </a:br>
            <a:r>
              <a:rPr lang="ru-RU" sz="4000" b="1" smtClean="0"/>
              <a:t>детей старшей группы </a:t>
            </a:r>
            <a:r>
              <a:rPr lang="ru-RU" sz="4000" smtClean="0"/>
              <a:t/>
            </a:r>
            <a:br>
              <a:rPr lang="ru-RU" sz="4000" smtClean="0"/>
            </a:br>
            <a:r>
              <a:rPr lang="ru-RU" sz="4800" b="1" i="1" smtClean="0">
                <a:solidFill>
                  <a:schemeClr val="folHlink"/>
                </a:solidFill>
              </a:rPr>
              <a:t>«Ловкие</a:t>
            </a:r>
            <a:r>
              <a:rPr lang="ru-RU" sz="4800" b="1" i="1" smtClean="0"/>
              <a:t> </a:t>
            </a:r>
            <a:r>
              <a:rPr lang="ru-RU" sz="4800" b="1" i="1" smtClean="0">
                <a:solidFill>
                  <a:schemeClr val="tx2"/>
                </a:solidFill>
              </a:rPr>
              <a:t>пальчики».</a:t>
            </a:r>
            <a:r>
              <a:rPr lang="ru-RU" sz="4800" i="1" smtClean="0"/>
              <a:t/>
            </a:r>
            <a:br>
              <a:rPr lang="ru-RU" sz="4800" i="1" smtClean="0"/>
            </a:br>
            <a:endParaRPr lang="ru-RU" sz="4800" i="1"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827088" y="549275"/>
            <a:ext cx="7345362" cy="5632450"/>
          </a:xfrm>
          <a:prstGeom prst="rect">
            <a:avLst/>
          </a:prstGeom>
          <a:noFill/>
          <a:ln w="9525">
            <a:noFill/>
            <a:miter lim="800000"/>
            <a:headEnd/>
            <a:tailEnd/>
          </a:ln>
        </p:spPr>
        <p:txBody>
          <a:bodyPr>
            <a:spAutoFit/>
          </a:bodyPr>
          <a:lstStyle/>
          <a:p>
            <a:pPr algn="ctr"/>
            <a:r>
              <a:rPr lang="ru-RU" sz="2000" b="1" i="0">
                <a:latin typeface="Calibri" pitchFamily="34" charset="0"/>
              </a:rPr>
              <a:t>II этап – основной</a:t>
            </a:r>
            <a:endParaRPr lang="ru-RU" sz="2000" i="0">
              <a:latin typeface="Calibri" pitchFamily="34" charset="0"/>
            </a:endParaRPr>
          </a:p>
          <a:p>
            <a:r>
              <a:rPr lang="ru-RU" sz="2000" i="0">
                <a:latin typeface="Calibri" pitchFamily="34" charset="0"/>
              </a:rPr>
              <a:t>Работа выстраивалась в двух направлениях:</a:t>
            </a:r>
          </a:p>
          <a:p>
            <a:r>
              <a:rPr lang="ru-RU" sz="2000" i="0">
                <a:latin typeface="Calibri" pitchFamily="34" charset="0"/>
              </a:rPr>
              <a:t>• С детьми – в специально-организованной деятельности, в совместной деятельности логопеда и детей.</a:t>
            </a:r>
          </a:p>
          <a:p>
            <a:r>
              <a:rPr lang="ru-RU" sz="2000" i="0">
                <a:latin typeface="Calibri" pitchFamily="34" charset="0"/>
              </a:rPr>
              <a:t>• С родителями – посредством проведения психолого-педагогической работы, вовлечение родителей в единое пространство «семья – детский сад»</a:t>
            </a: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a:p>
            <a:endParaRPr lang="ru-RU" sz="2000" i="0">
              <a:latin typeface="Calibri" pitchFamily="34" charset="0"/>
            </a:endParaRPr>
          </a:p>
        </p:txBody>
      </p:sp>
      <p:sp>
        <p:nvSpPr>
          <p:cNvPr id="22530" name="Прямоугольник 2"/>
          <p:cNvSpPr>
            <a:spLocks noChangeArrowheads="1"/>
          </p:cNvSpPr>
          <p:nvPr/>
        </p:nvSpPr>
        <p:spPr bwMode="auto">
          <a:xfrm>
            <a:off x="971550" y="2708275"/>
            <a:ext cx="7200900" cy="2524125"/>
          </a:xfrm>
          <a:prstGeom prst="rect">
            <a:avLst/>
          </a:prstGeom>
          <a:noFill/>
          <a:ln w="9525">
            <a:noFill/>
            <a:miter lim="800000"/>
            <a:headEnd/>
            <a:tailEnd/>
          </a:ln>
        </p:spPr>
        <p:txBody>
          <a:bodyPr>
            <a:spAutoFit/>
          </a:bodyPr>
          <a:lstStyle/>
          <a:p>
            <a:pPr algn="ctr"/>
            <a:r>
              <a:rPr lang="ru-RU" sz="2000" b="1" i="0">
                <a:latin typeface="Calibri" pitchFamily="34" charset="0"/>
              </a:rPr>
              <a:t>III этап – заключительный</a:t>
            </a:r>
            <a:endParaRPr lang="ru-RU" sz="2000" i="0">
              <a:latin typeface="Calibri" pitchFamily="34" charset="0"/>
            </a:endParaRPr>
          </a:p>
          <a:p>
            <a:r>
              <a:rPr lang="ru-RU" sz="2000" i="0">
                <a:latin typeface="Calibri" pitchFamily="34" charset="0"/>
              </a:rPr>
              <a:t>• Разработка дидактического материала</a:t>
            </a:r>
            <a:r>
              <a:rPr lang="ru-RU" sz="2000" b="1" i="0">
                <a:latin typeface="Calibri" pitchFamily="34" charset="0"/>
              </a:rPr>
              <a:t> «</a:t>
            </a:r>
            <a:r>
              <a:rPr lang="ru-RU" sz="2000" i="0">
                <a:latin typeface="Calibri" pitchFamily="34" charset="0"/>
              </a:rPr>
              <a:t>Тематические комплексы массажа и пальчиковых игр по развитию мелкой моторики»  (Приложение 3).</a:t>
            </a:r>
          </a:p>
          <a:p>
            <a:r>
              <a:rPr lang="ru-RU" sz="2000" b="1" i="0">
                <a:latin typeface="Calibri" pitchFamily="34" charset="0"/>
              </a:rPr>
              <a:t>• </a:t>
            </a:r>
            <a:r>
              <a:rPr lang="ru-RU" sz="2000" i="0">
                <a:latin typeface="Calibri" pitchFamily="34" charset="0"/>
              </a:rPr>
              <a:t>Практикум «Ловкие пальчики» для педагогов ДОУ</a:t>
            </a:r>
          </a:p>
          <a:p>
            <a:r>
              <a:rPr lang="ru-RU" sz="2000" i="0">
                <a:latin typeface="Calibri" pitchFamily="34" charset="0"/>
              </a:rPr>
              <a:t>• Мониторинг уровня сформированности навыков развития мелкой моторики и координации движений рук</a:t>
            </a:r>
          </a:p>
          <a:p>
            <a:endParaRPr lang="ru-RU" i="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2286000" y="58738"/>
            <a:ext cx="4572000" cy="6740525"/>
          </a:xfrm>
          <a:prstGeom prst="rect">
            <a:avLst/>
          </a:prstGeom>
          <a:noFill/>
          <a:ln w="9525">
            <a:noFill/>
            <a:miter lim="800000"/>
            <a:headEnd/>
            <a:tailEnd/>
          </a:ln>
        </p:spPr>
        <p:txBody>
          <a:bodyPr>
            <a:spAutoFit/>
          </a:bodyPr>
          <a:lstStyle/>
          <a:p>
            <a:r>
              <a:rPr lang="ru-RU" b="1" i="0"/>
              <a:t>Три группы пальчиковых упражнений:</a:t>
            </a:r>
            <a:endParaRPr lang="ru-RU" i="0"/>
          </a:p>
          <a:p>
            <a:r>
              <a:rPr lang="ru-RU" b="1" i="0"/>
              <a:t>I группа.</a:t>
            </a:r>
            <a:r>
              <a:rPr lang="ru-RU" i="0"/>
              <a:t> </a:t>
            </a:r>
            <a:r>
              <a:rPr lang="ru-RU"/>
              <a:t>Упражнения для кистей рук</a:t>
            </a:r>
            <a:endParaRPr lang="ru-RU" i="0"/>
          </a:p>
          <a:p>
            <a:r>
              <a:rPr lang="ru-RU" i="0"/>
              <a:t>- развивают подражательную способность, достаточно просты и не требуют тонких дифференцированных движений;</a:t>
            </a:r>
          </a:p>
          <a:p>
            <a:r>
              <a:rPr lang="ru-RU" i="0"/>
              <a:t>- учат напрягать и расслаблять мышцы;</a:t>
            </a:r>
          </a:p>
          <a:p>
            <a:r>
              <a:rPr lang="ru-RU" i="0"/>
              <a:t>- развивают умение сохранять положение пальцев некоторое время;</a:t>
            </a:r>
          </a:p>
          <a:p>
            <a:r>
              <a:rPr lang="ru-RU" i="0"/>
              <a:t>- учат переключаться с одного движения на другое.</a:t>
            </a:r>
          </a:p>
          <a:p>
            <a:r>
              <a:rPr lang="ru-RU" b="1" i="0"/>
              <a:t>II группа.</a:t>
            </a:r>
            <a:r>
              <a:rPr lang="ru-RU" i="0"/>
              <a:t> </a:t>
            </a:r>
            <a:r>
              <a:rPr lang="ru-RU"/>
              <a:t>Упражнения для пальцев условно статические.</a:t>
            </a:r>
            <a:endParaRPr lang="ru-RU" i="0"/>
          </a:p>
          <a:p>
            <a:r>
              <a:rPr lang="ru-RU" i="0"/>
              <a:t>- совершенствуют полученные ранее навыки на более высоком уровне и требуют более точных движений.</a:t>
            </a:r>
          </a:p>
          <a:p>
            <a:r>
              <a:rPr lang="ru-RU" b="1" i="0"/>
              <a:t>III группа.</a:t>
            </a:r>
            <a:r>
              <a:rPr lang="ru-RU" i="0"/>
              <a:t> </a:t>
            </a:r>
            <a:r>
              <a:rPr lang="ru-RU"/>
              <a:t>Упражнения для пальцев динамические.</a:t>
            </a:r>
            <a:endParaRPr lang="ru-RU" i="0"/>
          </a:p>
          <a:p>
            <a:r>
              <a:rPr lang="ru-RU" i="0"/>
              <a:t>- развивают точную координацию движений;</a:t>
            </a:r>
          </a:p>
          <a:p>
            <a:r>
              <a:rPr lang="ru-RU" i="0"/>
              <a:t>- учат сгибать и разгибать пальцы рук;</a:t>
            </a:r>
          </a:p>
          <a:p>
            <a:r>
              <a:rPr lang="ru-RU" i="0"/>
              <a:t>- учат противопоставлять большой палец остальным.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a:t>Реализация проекта</a:t>
            </a:r>
            <a:r>
              <a:rPr lang="ru-RU" dirty="0"/>
              <a:t/>
            </a:r>
            <a:br>
              <a:rPr lang="ru-RU" dirty="0"/>
            </a:br>
            <a:endParaRPr lang="ru-RU" dirty="0"/>
          </a:p>
        </p:txBody>
      </p:sp>
      <p:sp>
        <p:nvSpPr>
          <p:cNvPr id="3" name="Объект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ru-RU" b="1" dirty="0"/>
              <a:t>Пальчиковые игры с предметами</a:t>
            </a:r>
            <a:endParaRPr lang="ru-RU" dirty="0"/>
          </a:p>
          <a:p>
            <a:pPr eaLnBrk="1" fontAlgn="auto" hangingPunct="1">
              <a:spcAft>
                <a:spcPts val="0"/>
              </a:spcAft>
              <a:buFont typeface="Arial" pitchFamily="34" charset="0"/>
              <a:buChar char="•"/>
              <a:defRPr/>
            </a:pPr>
            <a:r>
              <a:rPr lang="ru-RU" b="1" dirty="0"/>
              <a:t>Техника </a:t>
            </a:r>
            <a:r>
              <a:rPr lang="ru-RU" b="1" dirty="0" smtClean="0"/>
              <a:t>штриховки</a:t>
            </a:r>
            <a:r>
              <a:rPr lang="ru-RU" b="1" dirty="0"/>
              <a:t> </a:t>
            </a:r>
            <a:endParaRPr lang="ru-RU" dirty="0"/>
          </a:p>
          <a:p>
            <a:pPr eaLnBrk="1" fontAlgn="auto" hangingPunct="1">
              <a:spcAft>
                <a:spcPts val="0"/>
              </a:spcAft>
              <a:buFont typeface="Arial" pitchFamily="34" charset="0"/>
              <a:buChar char="•"/>
              <a:defRPr/>
            </a:pPr>
            <a:r>
              <a:rPr lang="ru-RU" b="1" dirty="0"/>
              <a:t>Пальчиковые игры </a:t>
            </a:r>
            <a:r>
              <a:rPr lang="ru-RU" b="1" dirty="0" smtClean="0"/>
              <a:t>и массаж без </a:t>
            </a:r>
            <a:r>
              <a:rPr lang="ru-RU" b="1" dirty="0"/>
              <a:t>предметов</a:t>
            </a:r>
            <a:endParaRPr lang="ru-RU" dirty="0"/>
          </a:p>
          <a:p>
            <a:pPr eaLnBrk="1" fontAlgn="auto" hangingPunct="1">
              <a:spcAft>
                <a:spcPts val="0"/>
              </a:spcAft>
              <a:buFont typeface="Arial" pitchFamily="34" charset="0"/>
              <a:buChar char="•"/>
              <a:defRPr/>
            </a:pPr>
            <a:r>
              <a:rPr lang="ru-RU" b="1" dirty="0"/>
              <a:t>Массаж кистей и пальцев </a:t>
            </a:r>
            <a:r>
              <a:rPr lang="ru-RU" b="1" dirty="0" smtClean="0"/>
              <a:t>рук:</a:t>
            </a:r>
          </a:p>
          <a:p>
            <a:pPr marL="0" indent="0" eaLnBrk="1" fontAlgn="auto" hangingPunct="1">
              <a:spcAft>
                <a:spcPts val="0"/>
              </a:spcAft>
              <a:buFont typeface="Arial" pitchFamily="34" charset="0"/>
              <a:buNone/>
              <a:defRPr/>
            </a:pPr>
            <a:r>
              <a:rPr lang="ru-RU" dirty="0" smtClean="0"/>
              <a:t>	1</a:t>
            </a:r>
            <a:r>
              <a:rPr lang="ru-RU" dirty="0"/>
              <a:t>. Массаж грецкими орехами.</a:t>
            </a:r>
          </a:p>
          <a:p>
            <a:pPr marL="0" indent="0" eaLnBrk="1" fontAlgn="auto" hangingPunct="1">
              <a:spcAft>
                <a:spcPts val="0"/>
              </a:spcAft>
              <a:buFont typeface="Arial" pitchFamily="34" charset="0"/>
              <a:buNone/>
              <a:defRPr/>
            </a:pPr>
            <a:r>
              <a:rPr lang="ru-RU" dirty="0" smtClean="0"/>
              <a:t>	2</a:t>
            </a:r>
            <a:r>
              <a:rPr lang="ru-RU" dirty="0"/>
              <a:t>. Массаж карандашами.</a:t>
            </a:r>
          </a:p>
          <a:p>
            <a:pPr marL="0" indent="0" eaLnBrk="1" fontAlgn="auto" hangingPunct="1">
              <a:spcAft>
                <a:spcPts val="0"/>
              </a:spcAft>
              <a:buFont typeface="Arial" pitchFamily="34" charset="0"/>
              <a:buNone/>
              <a:defRPr/>
            </a:pPr>
            <a:r>
              <a:rPr lang="ru-RU" dirty="0" smtClean="0"/>
              <a:t>	3</a:t>
            </a:r>
            <a:r>
              <a:rPr lang="ru-RU" dirty="0"/>
              <a:t>. Массаж шишками.</a:t>
            </a:r>
          </a:p>
          <a:p>
            <a:pPr marL="0" indent="0" eaLnBrk="1" fontAlgn="auto" hangingPunct="1">
              <a:spcAft>
                <a:spcPts val="0"/>
              </a:spcAft>
              <a:buFont typeface="Arial" pitchFamily="34" charset="0"/>
              <a:buNone/>
              <a:defRPr/>
            </a:pPr>
            <a:r>
              <a:rPr lang="ru-RU" dirty="0" smtClean="0"/>
              <a:t>	4</a:t>
            </a:r>
            <a:r>
              <a:rPr lang="ru-RU" dirty="0"/>
              <a:t>. Массаж веревочками.</a:t>
            </a:r>
          </a:p>
          <a:p>
            <a:pPr eaLnBrk="1" fontAlgn="auto" hangingPunct="1">
              <a:spcAft>
                <a:spcPts val="0"/>
              </a:spcAft>
              <a:buFont typeface="Arial" pitchFamily="34" charset="0"/>
              <a:buChar char="•"/>
              <a:defRPr/>
            </a:pPr>
            <a:endParaRPr lang="ru-RU" dirty="0"/>
          </a:p>
          <a:p>
            <a:pPr eaLnBrk="1" fontAlgn="auto" hangingPunct="1">
              <a:spcAft>
                <a:spcPts val="0"/>
              </a:spcAft>
              <a:buFont typeface="Arial" pitchFamily="34" charset="0"/>
              <a:buChar char="•"/>
              <a:defRPr/>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ru-RU" sz="3600" b="1" smtClean="0"/>
              <a:t>Пальчиковые игры с предметами</a:t>
            </a:r>
          </a:p>
        </p:txBody>
      </p:sp>
      <p:pic>
        <p:nvPicPr>
          <p:cNvPr id="25602" name="Picture 2"/>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r>
              <a:rPr lang="ru-RU" sz="3600" b="1" smtClean="0"/>
              <a:t>Техника штриховки</a:t>
            </a:r>
          </a:p>
        </p:txBody>
      </p:sp>
      <p:pic>
        <p:nvPicPr>
          <p:cNvPr id="26626" name="Picture 3"/>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r>
              <a:rPr lang="ru-RU" sz="3600" b="1" smtClean="0"/>
              <a:t>Пальчиковые игры без предметов</a:t>
            </a:r>
          </a:p>
        </p:txBody>
      </p:sp>
      <p:pic>
        <p:nvPicPr>
          <p:cNvPr id="27650" name="Picture 2" descr="C:\Users\user\Desktop\ФОТО  3\20230406_081316.jpg"/>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r>
              <a:rPr lang="ru-RU" sz="3600" b="1" smtClean="0"/>
              <a:t>Массаж без предметов</a:t>
            </a:r>
          </a:p>
        </p:txBody>
      </p:sp>
      <p:pic>
        <p:nvPicPr>
          <p:cNvPr id="28674" name="Picture 2" descr="C:\Users\user\Desktop\Фото мелк.мот\20230309_080628.jpg"/>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sz="3600" b="1" smtClean="0"/>
              <a:t>Массаж грецкими орехами</a:t>
            </a:r>
          </a:p>
        </p:txBody>
      </p:sp>
      <p:pic>
        <p:nvPicPr>
          <p:cNvPr id="29698" name="Picture 2" descr="C:\Users\user\Desktop\Фото мелк.мот\20230425_152656.jpg"/>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r>
              <a:rPr lang="ru-RU" sz="3600" b="1" smtClean="0"/>
              <a:t>Массаж шишками</a:t>
            </a:r>
          </a:p>
        </p:txBody>
      </p:sp>
      <p:pic>
        <p:nvPicPr>
          <p:cNvPr id="30722" name="Picture 2"/>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ru-RU" sz="3600" b="1" smtClean="0"/>
              <a:t>Массаж веревочками</a:t>
            </a:r>
          </a:p>
        </p:txBody>
      </p:sp>
      <p:pic>
        <p:nvPicPr>
          <p:cNvPr id="31746" name="Picture 2" descr="C:\Users\user\Desktop\ФОТО  3\20230406_080923.jpg"/>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1621712744_14-phonoteka_org-p-fon-dlya-prezentatsii-melkaya-motorika-ruk-17"/>
          <p:cNvPicPr>
            <a:picLocks noChangeAspect="1" noChangeArrowheads="1"/>
          </p:cNvPicPr>
          <p:nvPr/>
        </p:nvPicPr>
        <p:blipFill>
          <a:blip r:embed="rId2"/>
          <a:srcRect/>
          <a:stretch>
            <a:fillRect/>
          </a:stretch>
        </p:blipFill>
        <p:spPr bwMode="auto">
          <a:xfrm>
            <a:off x="-190500" y="-1333500"/>
            <a:ext cx="9525000" cy="9525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r>
              <a:rPr lang="ru-RU" sz="3600" b="1" smtClean="0"/>
              <a:t>Массаж карандашами</a:t>
            </a:r>
          </a:p>
        </p:txBody>
      </p:sp>
      <p:pic>
        <p:nvPicPr>
          <p:cNvPr id="32770" name="Picture 2" descr="C:\Users\user\Desktop\Фото мелк.мот\20230310_080849.jpg"/>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r>
              <a:rPr lang="ru-RU" sz="3600" b="1" smtClean="0"/>
              <a:t>Работа с родителями</a:t>
            </a:r>
          </a:p>
        </p:txBody>
      </p:sp>
      <p:pic>
        <p:nvPicPr>
          <p:cNvPr id="33794" name="Picture 2" descr="C:\Users\user\Desktop\Фото мелк.мот\20230425_132953.jpg"/>
          <p:cNvPicPr>
            <a:picLocks noGrp="1" noChangeAspect="1" noChangeArrowheads="1"/>
          </p:cNvPicPr>
          <p:nvPr>
            <p:ph sz="half" idx="2"/>
          </p:nvPr>
        </p:nvPicPr>
        <p:blipFill>
          <a:blip r:embed="rId2"/>
          <a:srcRect/>
          <a:stretch>
            <a:fillRect/>
          </a:stretch>
        </p:blipFill>
        <p:spPr>
          <a:xfrm>
            <a:off x="5394325" y="1600200"/>
            <a:ext cx="2546350" cy="4525963"/>
          </a:xfrm>
        </p:spPr>
      </p:pic>
      <p:pic>
        <p:nvPicPr>
          <p:cNvPr id="33795" name="Picture 3" descr="C:\Users\user\Desktop\Фото мелк.мот\20230425_132945.jpg"/>
          <p:cNvPicPr>
            <a:picLocks noGrp="1" noChangeAspect="1" noChangeArrowheads="1"/>
          </p:cNvPicPr>
          <p:nvPr>
            <p:ph sz="half" idx="1"/>
          </p:nvPr>
        </p:nvPicPr>
        <p:blipFill>
          <a:blip r:embed="rId3"/>
          <a:srcRect/>
          <a:stretch>
            <a:fillRect/>
          </a:stretch>
        </p:blipFill>
        <p:spPr>
          <a:xfrm>
            <a:off x="1203325" y="1546225"/>
            <a:ext cx="2576513" cy="45799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7" name="Rectangle 27"/>
          <p:cNvSpPr>
            <a:spLocks noGrp="1"/>
          </p:cNvSpPr>
          <p:nvPr>
            <p:ph type="title"/>
          </p:nvPr>
        </p:nvSpPr>
        <p:spPr/>
        <p:txBody>
          <a:bodyPr/>
          <a:lstStyle/>
          <a:p>
            <a:r>
              <a:rPr lang="ru-RU" sz="2800" b="1" smtClean="0">
                <a:latin typeface="Arial" charset="0"/>
              </a:rPr>
              <a:t>МОНИТОРИНГ УРОВНЯ СФОРМИРОВАННОСТИ НАВКОВ РАЗВИТИЯ</a:t>
            </a:r>
            <a:br>
              <a:rPr lang="ru-RU" sz="2800" b="1" smtClean="0">
                <a:latin typeface="Arial" charset="0"/>
              </a:rPr>
            </a:br>
            <a:r>
              <a:rPr lang="ru-RU" sz="2800" b="1" smtClean="0">
                <a:latin typeface="Arial" charset="0"/>
              </a:rPr>
              <a:t>МЕЛКОЙ МОТОРИКИ</a:t>
            </a:r>
          </a:p>
        </p:txBody>
      </p:sp>
      <p:graphicFrame>
        <p:nvGraphicFramePr>
          <p:cNvPr id="35866" name="Group 26"/>
          <p:cNvGraphicFramePr>
            <a:graphicFrameLocks noGrp="1"/>
          </p:cNvGraphicFramePr>
          <p:nvPr>
            <p:ph idx="1"/>
          </p:nvPr>
        </p:nvGraphicFramePr>
        <p:xfrm>
          <a:off x="457200" y="1600200"/>
          <a:ext cx="8229600" cy="4525963"/>
        </p:xfrm>
        <a:graphic>
          <a:graphicData uri="http://schemas.openxmlformats.org/drawingml/2006/table">
            <a:tbl>
              <a:tblPr/>
              <a:tblGrid>
                <a:gridCol w="2743200"/>
                <a:gridCol w="2743200"/>
                <a:gridCol w="2743200"/>
              </a:tblGrid>
              <a:tr h="11318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Arial" charset="0"/>
                        </a:rPr>
                        <a:t>УРОВЕНЬ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Arial" charset="0"/>
                        </a:rPr>
                        <a:t>Начальные</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Arial" charset="0"/>
                        </a:rPr>
                        <a:t>показатели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Arial" charset="0"/>
                        </a:rPr>
                        <a:t>Итоговые показатели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НИЗКИЙ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28% (7 ЧЕЛ)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4% (1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СРЕНИЙ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24% (6 ЧЕЛ)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36% (9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ВЫСОКИЙ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48% (12 ЧЕЛ)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60% (15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76e4da43645b8afddf4669071ae403db"/>
          <p:cNvPicPr>
            <a:picLocks noChangeAspect="1" noChangeArrowheads="1"/>
          </p:cNvPicPr>
          <p:nvPr/>
        </p:nvPicPr>
        <p:blipFill>
          <a:blip r:embed="rId2"/>
          <a:srcRect/>
          <a:stretch>
            <a:fillRect/>
          </a:stretch>
        </p:blipFill>
        <p:spPr bwMode="auto">
          <a:xfrm>
            <a:off x="0" y="115888"/>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e98ab1e5ab4aeadff063a3882708f854"/>
          <p:cNvPicPr>
            <a:picLocks noChangeAspect="1" noChangeArrowheads="1"/>
          </p:cNvPicPr>
          <p:nvPr/>
        </p:nvPicPr>
        <p:blipFill>
          <a:blip r:embed="rId2"/>
          <a:srcRect/>
          <a:stretch>
            <a:fillRect/>
          </a:stretch>
        </p:blipFill>
        <p:spPr bwMode="auto">
          <a:xfrm>
            <a:off x="-323850" y="-242888"/>
            <a:ext cx="9467850" cy="71008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img_user_file_56a6465aeeabc_2"/>
          <p:cNvPicPr>
            <a:picLocks noChangeAspect="1" noChangeArrowheads="1"/>
          </p:cNvPicPr>
          <p:nvPr/>
        </p:nvPicPr>
        <p:blipFill>
          <a:blip r:embed="rId2"/>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650" y="620713"/>
            <a:ext cx="6840538" cy="5694362"/>
          </a:xfrm>
          <a:prstGeom prst="rect">
            <a:avLst/>
          </a:prstGeom>
        </p:spPr>
        <p:txBody>
          <a:bodyPr>
            <a:spAutoFit/>
          </a:bodyPr>
          <a:lstStyle/>
          <a:p>
            <a:pPr fontAlgn="auto">
              <a:spcBef>
                <a:spcPts val="0"/>
              </a:spcBef>
              <a:spcAft>
                <a:spcPts val="0"/>
              </a:spcAft>
              <a:defRPr/>
            </a:pPr>
            <a:r>
              <a:rPr lang="ru-RU" sz="2800" b="1" i="0" dirty="0">
                <a:latin typeface="+mn-lt"/>
                <a:cs typeface="+mn-cs"/>
              </a:rPr>
              <a:t>Мелкая моторика рук </a:t>
            </a:r>
            <a:r>
              <a:rPr lang="ru-RU" sz="2800" i="0" dirty="0">
                <a:latin typeface="+mn-lt"/>
                <a:cs typeface="+mn-cs"/>
              </a:rPr>
              <a:t>– это способность выполнять мелкие и точные движения кистями и пальцами рук в результате скоординированных действий важнейших систем: нервной, мышечной и костной.</a:t>
            </a:r>
          </a:p>
          <a:p>
            <a:pPr algn="ctr" fontAlgn="auto">
              <a:spcBef>
                <a:spcPts val="0"/>
              </a:spcBef>
              <a:spcAft>
                <a:spcPts val="0"/>
              </a:spcAft>
              <a:defRPr/>
            </a:pPr>
            <a:r>
              <a:rPr lang="ru-RU" sz="2800" dirty="0">
                <a:latin typeface="+mn-lt"/>
                <a:cs typeface="+mn-cs"/>
              </a:rPr>
              <a:t>Дошкольники с недостаточностью тонкой моторики:</a:t>
            </a:r>
          </a:p>
          <a:p>
            <a:pPr marL="457200" indent="-457200" fontAlgn="auto">
              <a:spcBef>
                <a:spcPts val="0"/>
              </a:spcBef>
              <a:spcAft>
                <a:spcPts val="0"/>
              </a:spcAft>
              <a:buFont typeface="Arial" pitchFamily="34" charset="0"/>
              <a:buChar char="•"/>
              <a:defRPr/>
            </a:pPr>
            <a:r>
              <a:rPr lang="ru-RU" sz="2400" i="0" dirty="0">
                <a:latin typeface="+mn-lt"/>
                <a:cs typeface="+mn-cs"/>
              </a:rPr>
              <a:t>плохо удерживают предметы в руке (ложку, карандаш),</a:t>
            </a:r>
          </a:p>
          <a:p>
            <a:pPr marL="457200" indent="-457200" fontAlgn="auto">
              <a:spcBef>
                <a:spcPts val="0"/>
              </a:spcBef>
              <a:spcAft>
                <a:spcPts val="0"/>
              </a:spcAft>
              <a:buFont typeface="Arial" pitchFamily="34" charset="0"/>
              <a:buChar char="•"/>
              <a:defRPr/>
            </a:pPr>
            <a:r>
              <a:rPr lang="ru-RU" sz="2400" i="0" dirty="0">
                <a:latin typeface="+mn-lt"/>
                <a:cs typeface="+mn-cs"/>
              </a:rPr>
              <a:t> не могут застегнуть пуговицы, зашнуровать обувь, </a:t>
            </a:r>
          </a:p>
          <a:p>
            <a:pPr marL="457200" indent="-457200" fontAlgn="auto">
              <a:spcBef>
                <a:spcPts val="0"/>
              </a:spcBef>
              <a:spcAft>
                <a:spcPts val="0"/>
              </a:spcAft>
              <a:buFont typeface="Arial" pitchFamily="34" charset="0"/>
              <a:buChar char="•"/>
              <a:defRPr/>
            </a:pPr>
            <a:r>
              <a:rPr lang="ru-RU" sz="2400" i="0" dirty="0">
                <a:latin typeface="+mn-lt"/>
                <a:cs typeface="+mn-cs"/>
              </a:rPr>
              <a:t>не любят конструировать, рисовать,</a:t>
            </a:r>
          </a:p>
          <a:p>
            <a:pPr marL="457200" indent="-457200" fontAlgn="auto">
              <a:spcBef>
                <a:spcPts val="0"/>
              </a:spcBef>
              <a:spcAft>
                <a:spcPts val="0"/>
              </a:spcAft>
              <a:buFont typeface="Arial" pitchFamily="34" charset="0"/>
              <a:buChar char="•"/>
              <a:defRPr/>
            </a:pPr>
            <a:r>
              <a:rPr lang="ru-RU" sz="2400" i="0" dirty="0">
                <a:latin typeface="+mn-lt"/>
                <a:cs typeface="+mn-cs"/>
              </a:rPr>
              <a:t> имеют плохой почерк; </a:t>
            </a:r>
          </a:p>
          <a:p>
            <a:pPr marL="457200" indent="-457200" fontAlgn="auto">
              <a:spcBef>
                <a:spcPts val="0"/>
              </a:spcBef>
              <a:spcAft>
                <a:spcPts val="0"/>
              </a:spcAft>
              <a:buFont typeface="Arial" pitchFamily="34" charset="0"/>
              <a:buChar char="•"/>
              <a:defRPr/>
            </a:pPr>
            <a:r>
              <a:rPr lang="ru-RU" sz="2400" i="0" dirty="0">
                <a:latin typeface="+mn-lt"/>
                <a:cs typeface="+mn-cs"/>
              </a:rPr>
              <a:t>у них отмечаются логопедические проблемы.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2"/>
          <p:cNvSpPr>
            <a:spLocks noChangeArrowheads="1"/>
          </p:cNvSpPr>
          <p:nvPr/>
        </p:nvSpPr>
        <p:spPr bwMode="auto">
          <a:xfrm>
            <a:off x="611188" y="395288"/>
            <a:ext cx="7561262" cy="4708525"/>
          </a:xfrm>
          <a:prstGeom prst="rect">
            <a:avLst/>
          </a:prstGeom>
          <a:noFill/>
          <a:ln w="9525">
            <a:noFill/>
            <a:miter lim="800000"/>
            <a:headEnd/>
            <a:tailEnd/>
          </a:ln>
        </p:spPr>
        <p:txBody>
          <a:bodyPr>
            <a:spAutoFit/>
          </a:bodyPr>
          <a:lstStyle/>
          <a:p>
            <a:r>
              <a:rPr lang="ru-RU" sz="2000" b="1" i="0">
                <a:latin typeface="Calibri" pitchFamily="34" charset="0"/>
              </a:rPr>
              <a:t>Актуальность проекта:</a:t>
            </a:r>
            <a:endParaRPr lang="ru-RU" sz="2000" i="0">
              <a:latin typeface="Calibri" pitchFamily="34" charset="0"/>
            </a:endParaRPr>
          </a:p>
          <a:p>
            <a:r>
              <a:rPr lang="ru-RU" sz="2000" i="0">
                <a:latin typeface="Calibri" pitchFamily="34" charset="0"/>
              </a:rPr>
              <a:t>В последнее время в дошкольных образовательных учреждениях наблюдается увеличение количества детей, имеющих проблемы в речевом развитии, в слабом владении навыками письма и рисования, в недостаточном развитии процессов памяти, внимания, воображения. Такие проблемы были обнаружены в старшей группе нашего детского сада. Проведенные диагностические исследования показали, что у детей значительно отстает развитие мелкой моторики рук от их возрастного уровня. Учеными доказано, что совершенствование мелкой мускулатуры рук влияет на речевое развитие, формирование мыслительных операций, познавательный интерес, творчество, воображение. Поэтому для развития навыков ручной умелости у детей с речевыми нарушениями необходимы особые условия, которые позволят развить мелкую моторику рук.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995363" y="260350"/>
            <a:ext cx="7561262" cy="6248400"/>
          </a:xfrm>
          <a:prstGeom prst="rect">
            <a:avLst/>
          </a:prstGeom>
          <a:noFill/>
          <a:ln w="9525">
            <a:noFill/>
            <a:miter lim="800000"/>
            <a:headEnd/>
            <a:tailEnd/>
          </a:ln>
        </p:spPr>
        <p:txBody>
          <a:bodyPr>
            <a:spAutoFit/>
          </a:bodyPr>
          <a:lstStyle/>
          <a:p>
            <a:r>
              <a:rPr lang="ru-RU" sz="2000" b="1" i="0">
                <a:latin typeface="Calibri" pitchFamily="34" charset="0"/>
              </a:rPr>
              <a:t>Вид проекта: </a:t>
            </a:r>
            <a:r>
              <a:rPr lang="ru-RU" sz="2000" i="0">
                <a:latin typeface="Calibri" pitchFamily="34" charset="0"/>
              </a:rPr>
              <a:t>практико-ориентированный</a:t>
            </a:r>
          </a:p>
          <a:p>
            <a:r>
              <a:rPr lang="ru-RU" sz="2000" b="1" i="0">
                <a:latin typeface="Calibri" pitchFamily="34" charset="0"/>
              </a:rPr>
              <a:t>Широта охвата содержания:</a:t>
            </a:r>
            <a:r>
              <a:rPr lang="ru-RU" sz="2000" i="0">
                <a:latin typeface="Calibri" pitchFamily="34" charset="0"/>
              </a:rPr>
              <a:t> всестороннее развитие ребенка посредством активизации тонких движений пальцев рук.</a:t>
            </a:r>
          </a:p>
          <a:p>
            <a:r>
              <a:rPr lang="ru-RU" sz="2000" b="1" i="0">
                <a:latin typeface="Calibri" pitchFamily="34" charset="0"/>
              </a:rPr>
              <a:t>Срок реализации проекта:</a:t>
            </a:r>
            <a:r>
              <a:rPr lang="ru-RU" sz="2000" i="0">
                <a:latin typeface="Calibri" pitchFamily="34" charset="0"/>
              </a:rPr>
              <a:t> долгосрочный (октябрь - февраль)</a:t>
            </a:r>
          </a:p>
          <a:p>
            <a:r>
              <a:rPr lang="ru-RU" sz="2000" b="1" i="0">
                <a:latin typeface="Calibri" pitchFamily="34" charset="0"/>
              </a:rPr>
              <a:t>Участники проекта: </a:t>
            </a:r>
            <a:r>
              <a:rPr lang="ru-RU" sz="2000" i="0">
                <a:latin typeface="Calibri" pitchFamily="34" charset="0"/>
              </a:rPr>
              <a:t>учитель-логопед, дети старшей группы, воспитатели, родители.</a:t>
            </a:r>
          </a:p>
          <a:p>
            <a:r>
              <a:rPr lang="ru-RU" sz="2000" b="1" i="0">
                <a:latin typeface="Calibri" pitchFamily="34" charset="0"/>
              </a:rPr>
              <a:t>Руководитель:</a:t>
            </a:r>
            <a:r>
              <a:rPr lang="ru-RU" sz="2000" i="0">
                <a:latin typeface="Calibri" pitchFamily="34" charset="0"/>
              </a:rPr>
              <a:t> учитель-логопед Боброва Н.Г..</a:t>
            </a:r>
          </a:p>
          <a:p>
            <a:r>
              <a:rPr lang="ru-RU" sz="2000" b="1" i="0">
                <a:latin typeface="Calibri" pitchFamily="34" charset="0"/>
              </a:rPr>
              <a:t>Цель проекта:</a:t>
            </a:r>
            <a:r>
              <a:rPr lang="ru-RU" sz="2000" i="0">
                <a:latin typeface="Calibri" pitchFamily="34" charset="0"/>
              </a:rPr>
              <a:t> развитие тонких дифференцированных движений пальцев рук.</a:t>
            </a:r>
          </a:p>
          <a:p>
            <a:r>
              <a:rPr lang="ru-RU" sz="2000" b="1" i="0">
                <a:latin typeface="Calibri" pitchFamily="34" charset="0"/>
              </a:rPr>
              <a:t>Задачи:</a:t>
            </a:r>
            <a:endParaRPr lang="ru-RU" sz="2000" i="0">
              <a:latin typeface="Calibri" pitchFamily="34" charset="0"/>
            </a:endParaRPr>
          </a:p>
          <a:p>
            <a:r>
              <a:rPr lang="ru-RU" sz="2000" i="0">
                <a:latin typeface="Calibri" pitchFamily="34" charset="0"/>
              </a:rPr>
              <a:t>• Стимулировать развитие речи через активизацию движений пальцев рук.</a:t>
            </a:r>
          </a:p>
          <a:p>
            <a:r>
              <a:rPr lang="ru-RU" sz="2000" i="0">
                <a:latin typeface="Calibri" pitchFamily="34" charset="0"/>
              </a:rPr>
              <a:t>• Овладеть приемами самомассажа и расслабления.</a:t>
            </a:r>
          </a:p>
          <a:p>
            <a:r>
              <a:rPr lang="ru-RU" sz="2000" i="0">
                <a:latin typeface="Calibri" pitchFamily="34" charset="0"/>
              </a:rPr>
              <a:t>• Развивать тактильную чувствительность и умение оперировать мелкими предметами.</a:t>
            </a:r>
          </a:p>
          <a:p>
            <a:r>
              <a:rPr lang="ru-RU" sz="2000" i="0">
                <a:latin typeface="Calibri" pitchFamily="34" charset="0"/>
              </a:rPr>
              <a:t>• Сформировать переключаемость с одного вида движения на другое.</a:t>
            </a:r>
          </a:p>
          <a:p>
            <a:r>
              <a:rPr lang="ru-RU" sz="2000" i="0">
                <a:latin typeface="Calibri" pitchFamily="34" charset="0"/>
              </a:rPr>
              <a:t>• Развивать изобразительные и графические навыки.</a:t>
            </a:r>
          </a:p>
          <a:p>
            <a:r>
              <a:rPr lang="ru-RU" sz="2000" i="0">
                <a:latin typeface="Calibri" pitchFamily="34" charset="0"/>
              </a:rPr>
              <a:t>• Развивать двигательную память, произвольность и точность движений.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1116013" y="260350"/>
            <a:ext cx="7200900" cy="5908675"/>
          </a:xfrm>
          <a:prstGeom prst="rect">
            <a:avLst/>
          </a:prstGeom>
          <a:noFill/>
          <a:ln w="9525">
            <a:noFill/>
            <a:miter lim="800000"/>
            <a:headEnd/>
            <a:tailEnd/>
          </a:ln>
        </p:spPr>
        <p:txBody>
          <a:bodyPr>
            <a:spAutoFit/>
          </a:bodyPr>
          <a:lstStyle/>
          <a:p>
            <a:pPr>
              <a:defRPr/>
            </a:pPr>
            <a:r>
              <a:rPr lang="ru-RU" sz="2000" b="1" i="0" dirty="0">
                <a:latin typeface="Calibri" pitchFamily="34" charset="0"/>
              </a:rPr>
              <a:t>Ожидаемые результаты:</a:t>
            </a:r>
            <a:endParaRPr lang="ru-RU" sz="2000" i="0" dirty="0">
              <a:latin typeface="Calibri" pitchFamily="34" charset="0"/>
            </a:endParaRPr>
          </a:p>
          <a:p>
            <a:pPr>
              <a:defRPr/>
            </a:pPr>
            <a:r>
              <a:rPr lang="ru-RU" sz="2000" i="0" dirty="0">
                <a:latin typeface="Calibri" pitchFamily="34" charset="0"/>
              </a:rPr>
              <a:t>1. Повышение у детей интереса к выполнению упражнений по развитию мелкой моторики.</a:t>
            </a:r>
          </a:p>
          <a:p>
            <a:pPr>
              <a:defRPr/>
            </a:pPr>
            <a:r>
              <a:rPr lang="ru-RU" sz="2000" i="0" dirty="0">
                <a:latin typeface="Calibri" pitchFamily="34" charset="0"/>
              </a:rPr>
              <a:t>2. Умение детей самостоятельно продолжать выполнение поставленной задачи, контролировать собственные действия.</a:t>
            </a:r>
          </a:p>
          <a:p>
            <a:pPr>
              <a:defRPr/>
            </a:pPr>
            <a:r>
              <a:rPr lang="ru-RU" sz="2000" i="0" dirty="0">
                <a:latin typeface="Calibri" pitchFamily="34" charset="0"/>
              </a:rPr>
              <a:t>3. Совершенствование у детей мелкой моторики, развитие глазомера, точности движений пальцев рук.</a:t>
            </a:r>
          </a:p>
          <a:p>
            <a:pPr>
              <a:defRPr/>
            </a:pPr>
            <a:r>
              <a:rPr lang="ru-RU" sz="2000" i="0" dirty="0">
                <a:latin typeface="Calibri" pitchFamily="34" charset="0"/>
              </a:rPr>
              <a:t>4. Пополнение развивающей среды.</a:t>
            </a:r>
          </a:p>
          <a:p>
            <a:pPr>
              <a:defRPr/>
            </a:pPr>
            <a:r>
              <a:rPr lang="ru-RU" sz="2000" i="0" dirty="0">
                <a:latin typeface="Calibri" pitchFamily="34" charset="0"/>
              </a:rPr>
              <a:t>5. Появление интереса у родителей к развитию мелкой моторики у детей дома.</a:t>
            </a:r>
          </a:p>
          <a:p>
            <a:pPr>
              <a:defRPr/>
            </a:pPr>
            <a:r>
              <a:rPr lang="ru-RU" sz="2000" i="0" dirty="0">
                <a:latin typeface="Calibri" pitchFamily="34" charset="0"/>
              </a:rPr>
              <a:t>6. Развитие речи, мышления, познавательного интереса, творчества, воображения, обогащение словарного запаса</a:t>
            </a:r>
            <a:r>
              <a:rPr lang="ru-RU" sz="2000" i="0" dirty="0">
                <a:latin typeface="Calibri" pitchFamily="34" charset="0"/>
              </a:rPr>
              <a:t>.</a:t>
            </a:r>
          </a:p>
          <a:p>
            <a:pPr>
              <a:defRPr/>
            </a:pPr>
            <a:endParaRPr lang="ru-RU" sz="2000" i="0" dirty="0">
              <a:latin typeface="Calibri" pitchFamily="34" charset="0"/>
            </a:endParaRPr>
          </a:p>
          <a:p>
            <a:pPr>
              <a:defRPr/>
            </a:pPr>
            <a:endParaRPr lang="ru-RU" sz="2000" i="0" dirty="0">
              <a:latin typeface="Calibri" pitchFamily="34" charset="0"/>
            </a:endParaRPr>
          </a:p>
          <a:p>
            <a:pPr>
              <a:defRPr/>
            </a:pPr>
            <a:r>
              <a:rPr lang="ru-RU" sz="2000" b="1" i="0" dirty="0">
                <a:latin typeface="Calibri" pitchFamily="34" charset="0"/>
              </a:rPr>
              <a:t>Взаимодействие с родителями:</a:t>
            </a:r>
            <a:endParaRPr lang="ru-RU" sz="2000" i="0" dirty="0">
              <a:latin typeface="Calibri" pitchFamily="34" charset="0"/>
            </a:endParaRPr>
          </a:p>
          <a:p>
            <a:pPr marL="342900" indent="-342900">
              <a:buFontTx/>
              <a:buAutoNum type="arabicPeriod"/>
              <a:defRPr/>
            </a:pPr>
            <a:r>
              <a:rPr lang="ru-RU" sz="2000" i="0" dirty="0">
                <a:latin typeface="Calibri" pitchFamily="34" charset="0"/>
              </a:rPr>
              <a:t>Консультации </a:t>
            </a:r>
            <a:r>
              <a:rPr lang="ru-RU" sz="2000" i="0" dirty="0">
                <a:latin typeface="Calibri" pitchFamily="34" charset="0"/>
              </a:rPr>
              <a:t>для родителей: «Роль пальчиковой гимнастики для всестороннего развития детей</a:t>
            </a:r>
            <a:r>
              <a:rPr lang="ru-RU" sz="2000" i="0" dirty="0">
                <a:latin typeface="Calibri" pitchFamily="34" charset="0"/>
              </a:rPr>
              <a:t>».</a:t>
            </a:r>
          </a:p>
          <a:p>
            <a:pPr marL="342900" indent="-342900">
              <a:buFontTx/>
              <a:buAutoNum type="arabicPeriod"/>
              <a:defRPr/>
            </a:pPr>
            <a:r>
              <a:rPr lang="ru-RU" sz="2000" i="0" dirty="0">
                <a:latin typeface="Calibri" pitchFamily="34" charset="0"/>
              </a:rPr>
              <a:t>Помощь в пополнении развивающей среды</a:t>
            </a:r>
            <a:endParaRPr lang="ru-RU" sz="2000" i="0" dirty="0">
              <a:latin typeface="Calibri" pitchFamily="34" charset="0"/>
            </a:endParaRPr>
          </a:p>
          <a:p>
            <a:pPr>
              <a:defRPr/>
            </a:pPr>
            <a:endParaRPr lang="ru-RU" i="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a:t>Этапы реализации проекта</a:t>
            </a:r>
            <a:r>
              <a:rPr lang="ru-RU" dirty="0"/>
              <a:t/>
            </a:r>
            <a:br>
              <a:rPr lang="ru-RU" dirty="0"/>
            </a:br>
            <a:endParaRPr lang="ru-RU" dirty="0"/>
          </a:p>
        </p:txBody>
      </p:sp>
      <p:sp>
        <p:nvSpPr>
          <p:cNvPr id="3" name="Объект 2"/>
          <p:cNvSpPr>
            <a:spLocks noGrp="1"/>
          </p:cNvSpPr>
          <p:nvPr>
            <p:ph idx="1"/>
          </p:nvPr>
        </p:nvSpPr>
        <p:spPr/>
        <p:txBody>
          <a:bodyPr rtlCol="0">
            <a:normAutofit fontScale="92500" lnSpcReduction="20000"/>
          </a:bodyPr>
          <a:lstStyle/>
          <a:p>
            <a:pPr marL="0" indent="0" algn="ctr" eaLnBrk="1" fontAlgn="auto" hangingPunct="1">
              <a:spcAft>
                <a:spcPts val="0"/>
              </a:spcAft>
              <a:buFont typeface="Arial" pitchFamily="34" charset="0"/>
              <a:buNone/>
              <a:defRPr/>
            </a:pPr>
            <a:r>
              <a:rPr lang="ru-RU" b="1" dirty="0" smtClean="0"/>
              <a:t>I </a:t>
            </a:r>
            <a:r>
              <a:rPr lang="ru-RU" b="1" dirty="0"/>
              <a:t>этап - подготовительный</a:t>
            </a:r>
            <a:endParaRPr lang="ru-RU" dirty="0"/>
          </a:p>
          <a:p>
            <a:pPr marL="0" indent="0" eaLnBrk="1" fontAlgn="auto" hangingPunct="1">
              <a:spcAft>
                <a:spcPts val="0"/>
              </a:spcAft>
              <a:buFont typeface="Arial" pitchFamily="34" charset="0"/>
              <a:buNone/>
              <a:defRPr/>
            </a:pPr>
            <a:r>
              <a:rPr lang="ru-RU" dirty="0"/>
              <a:t>• Выбор темы проекта и его разработка.</a:t>
            </a:r>
          </a:p>
          <a:p>
            <a:pPr marL="0" indent="0" eaLnBrk="1" fontAlgn="auto" hangingPunct="1">
              <a:spcAft>
                <a:spcPts val="0"/>
              </a:spcAft>
              <a:buFont typeface="Arial" pitchFamily="34" charset="0"/>
              <a:buNone/>
              <a:defRPr/>
            </a:pPr>
            <a:r>
              <a:rPr lang="ru-RU" dirty="0"/>
              <a:t>• Изучение научно-практических и методических источников по заявленной проблеме.</a:t>
            </a:r>
          </a:p>
          <a:p>
            <a:pPr marL="0" indent="0" eaLnBrk="1" fontAlgn="auto" hangingPunct="1">
              <a:spcAft>
                <a:spcPts val="0"/>
              </a:spcAft>
              <a:buFont typeface="Arial" pitchFamily="34" charset="0"/>
              <a:buNone/>
              <a:defRPr/>
            </a:pPr>
            <a:r>
              <a:rPr lang="ru-RU" dirty="0"/>
              <a:t>• Подбор методического материала по данной теме.</a:t>
            </a:r>
          </a:p>
          <a:p>
            <a:pPr marL="0" indent="0" eaLnBrk="1" fontAlgn="auto" hangingPunct="1">
              <a:spcAft>
                <a:spcPts val="0"/>
              </a:spcAft>
              <a:buFont typeface="Arial" pitchFamily="34" charset="0"/>
              <a:buNone/>
              <a:defRPr/>
            </a:pPr>
            <a:r>
              <a:rPr lang="ru-RU" dirty="0" smtClean="0"/>
              <a:t>• </a:t>
            </a:r>
            <a:r>
              <a:rPr lang="ru-RU" dirty="0"/>
              <a:t>Диагностика уровня </a:t>
            </a:r>
            <a:r>
              <a:rPr lang="ru-RU" dirty="0" err="1"/>
              <a:t>сформированности</a:t>
            </a:r>
            <a:r>
              <a:rPr lang="ru-RU" dirty="0"/>
              <a:t> навыков развития мелкой моторики и координации движений </a:t>
            </a:r>
            <a:r>
              <a:rPr lang="ru-RU" dirty="0" smtClean="0"/>
              <a:t>рук</a:t>
            </a:r>
            <a:endParaRPr lang="ru-RU" dirty="0"/>
          </a:p>
          <a:p>
            <a:pPr marL="0" indent="0" eaLnBrk="1" fontAlgn="auto" hangingPunct="1">
              <a:spcAft>
                <a:spcPts val="0"/>
              </a:spcAft>
              <a:buFont typeface="Arial" pitchFamily="34" charset="0"/>
              <a:buNone/>
              <a:defRPr/>
            </a:pPr>
            <a:r>
              <a:rPr lang="ru-RU" dirty="0"/>
              <a:t>• Разработка консультаций для </a:t>
            </a:r>
            <a:r>
              <a:rPr lang="ru-RU" dirty="0" smtClean="0"/>
              <a:t>родителей</a:t>
            </a:r>
            <a:endParaRPr lang="ru-RU" dirty="0"/>
          </a:p>
          <a:p>
            <a:pPr eaLnBrk="1" fontAlgn="auto" hangingPunct="1">
              <a:spcAft>
                <a:spcPts val="0"/>
              </a:spcAft>
              <a:buFont typeface="Arial" pitchFamily="34" charset="0"/>
              <a:buChar char="•"/>
              <a:defRPr/>
            </a:pP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607</Words>
  <Application>Microsoft Office PowerPoint</Application>
  <PresentationFormat>Экран (4:3)</PresentationFormat>
  <Paragraphs>103</Paragraphs>
  <Slides>23</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23</vt:i4>
      </vt:variant>
    </vt:vector>
  </HeadingPairs>
  <TitlesOfParts>
    <vt:vector size="26" baseType="lpstr">
      <vt:lpstr>Arial</vt:lpstr>
      <vt:lpstr>Calibri</vt:lpstr>
      <vt:lpstr>Тема Office</vt:lpstr>
      <vt:lpstr>     Проект по развитию мелкой моторики рук  детей старшей группы  «Ловкие пальчики». </vt:lpstr>
      <vt:lpstr>Слайд 2</vt:lpstr>
      <vt:lpstr>Слайд 3</vt:lpstr>
      <vt:lpstr>Слайд 4</vt:lpstr>
      <vt:lpstr>Слайд 5</vt:lpstr>
      <vt:lpstr>Слайд 6</vt:lpstr>
      <vt:lpstr>Слайд 7</vt:lpstr>
      <vt:lpstr>Слайд 8</vt:lpstr>
      <vt:lpstr>Этапы реализации проекта </vt:lpstr>
      <vt:lpstr>Слайд 10</vt:lpstr>
      <vt:lpstr>Слайд 11</vt:lpstr>
      <vt:lpstr>Реализация проекта </vt:lpstr>
      <vt:lpstr>Пальчиковые игры с предметами</vt:lpstr>
      <vt:lpstr>Техника штриховки</vt:lpstr>
      <vt:lpstr>Пальчиковые игры без предметов</vt:lpstr>
      <vt:lpstr>Массаж без предметов</vt:lpstr>
      <vt:lpstr>Массаж грецкими орехами</vt:lpstr>
      <vt:lpstr>Массаж шишками</vt:lpstr>
      <vt:lpstr>Массаж веревочками</vt:lpstr>
      <vt:lpstr>Массаж карандашами</vt:lpstr>
      <vt:lpstr>Работа с родителями</vt:lpstr>
      <vt:lpstr>МОНИТОРИНГ УРОВНЯ СФОРМИРОВАННОСТИ НАВКОВ РАЗВИТИЯ МЕЛКОЙ МОТОРИКИ</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развитию мелкой моторики рук  детей старшей группы  «Ловкие пальчики». </dc:title>
  <dc:creator>user</dc:creator>
  <cp:lastModifiedBy>ДНС</cp:lastModifiedBy>
  <cp:revision>21</cp:revision>
  <dcterms:created xsi:type="dcterms:W3CDTF">2008-02-19T01:41:13Z</dcterms:created>
  <dcterms:modified xsi:type="dcterms:W3CDTF">2023-04-25T09:13:35Z</dcterms:modified>
</cp:coreProperties>
</file>