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59" r:id="rId5"/>
    <p:sldId id="260" r:id="rId6"/>
    <p:sldId id="275" r:id="rId7"/>
    <p:sldId id="268" r:id="rId8"/>
    <p:sldId id="266" r:id="rId9"/>
    <p:sldId id="269" r:id="rId10"/>
    <p:sldId id="270" r:id="rId11"/>
    <p:sldId id="271" r:id="rId12"/>
    <p:sldId id="272" r:id="rId13"/>
    <p:sldId id="261" r:id="rId14"/>
    <p:sldId id="273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2429" autoAdjust="0"/>
  </p:normalViewPr>
  <p:slideViewPr>
    <p:cSldViewPr snapToGrid="0">
      <p:cViewPr varScale="1">
        <p:scale>
          <a:sx n="51" d="100"/>
          <a:sy n="51" d="100"/>
        </p:scale>
        <p:origin x="-869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72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4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77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0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5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54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5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88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4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59815-E644-401D-A658-DB50DC661EBC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DB2B-F1CB-4553-BE32-B392BF5A3F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76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 smtClean="0"/>
              <a:t>Подготовка  дошкольников к обучению грамоте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1342" y="1124262"/>
            <a:ext cx="9144000" cy="248435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8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Комплексы упражнений с предметами</a:t>
            </a:r>
            <a:endParaRPr lang="ru-RU" b="1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80" y="1894114"/>
            <a:ext cx="4735605" cy="3821919"/>
          </a:xfrm>
          <a:prstGeom prst="rect">
            <a:avLst/>
          </a:prstGeom>
          <a:noFill/>
        </p:spPr>
      </p:pic>
      <p:pic>
        <p:nvPicPr>
          <p:cNvPr id="6" name="Picture 2" descr="C:\Users\user\Desktop\Фото мелк.мот\20230425_1526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543801"/>
            <a:ext cx="5181600" cy="2914985"/>
          </a:xfrm>
        </p:spPr>
      </p:pic>
    </p:spTree>
    <p:extLst>
      <p:ext uri="{BB962C8B-B14F-4D97-AF65-F5344CB8AC3E}">
        <p14:creationId xmlns:p14="http://schemas.microsoft.com/office/powerpoint/2010/main" val="14078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Массаж грецкими орехами</a:t>
            </a:r>
          </a:p>
        </p:txBody>
      </p:sp>
      <p:pic>
        <p:nvPicPr>
          <p:cNvPr id="29698" name="Picture 2" descr="C:\Users\user\Desktop\Фото мелк.мот\20230425_1526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2368" y="1649186"/>
            <a:ext cx="8018174" cy="4476978"/>
          </a:xfrm>
        </p:spPr>
      </p:pic>
    </p:spTree>
    <p:extLst>
      <p:ext uri="{BB962C8B-B14F-4D97-AF65-F5344CB8AC3E}">
        <p14:creationId xmlns:p14="http://schemas.microsoft.com/office/powerpoint/2010/main" val="351492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Комплекс с веревочкой</a:t>
            </a:r>
            <a:endParaRPr lang="ru-RU" b="1" dirty="0"/>
          </a:p>
        </p:txBody>
      </p:sp>
      <p:pic>
        <p:nvPicPr>
          <p:cNvPr id="4" name="Picture 2" descr="C:\Users\user\Desktop\ФОТО  3\20230406_0809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8589" y="1825625"/>
            <a:ext cx="7734822" cy="4351338"/>
          </a:xfrm>
        </p:spPr>
      </p:pic>
    </p:spTree>
    <p:extLst>
      <p:ext uri="{BB962C8B-B14F-4D97-AF65-F5344CB8AC3E}">
        <p14:creationId xmlns:p14="http://schemas.microsoft.com/office/powerpoint/2010/main" val="8008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Периодичность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/>
              <a:t>Старшая группа</a:t>
            </a:r>
          </a:p>
          <a:p>
            <a:pPr marL="0" indent="0">
              <a:buNone/>
            </a:pPr>
            <a:r>
              <a:rPr lang="ru-RU" sz="4000" dirty="0" smtClean="0"/>
              <a:t>	1– в неделю</a:t>
            </a:r>
          </a:p>
          <a:p>
            <a:pPr marL="0" indent="0" algn="ctr">
              <a:buNone/>
            </a:pPr>
            <a:r>
              <a:rPr lang="ru-RU" sz="4000" dirty="0" smtClean="0"/>
              <a:t> (32 в год)</a:t>
            </a:r>
          </a:p>
          <a:p>
            <a:pPr marL="0" indent="0">
              <a:buNone/>
            </a:pPr>
            <a:r>
              <a:rPr lang="ru-RU" sz="4000" dirty="0"/>
              <a:t>	</a:t>
            </a:r>
            <a:r>
              <a:rPr lang="ru-RU" sz="4000" dirty="0" smtClean="0"/>
              <a:t>25 мин - 	</a:t>
            </a:r>
            <a:r>
              <a:rPr lang="ru-RU" sz="4000" dirty="0" err="1" smtClean="0"/>
              <a:t>продолжитель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ru-RU" sz="4000" dirty="0" err="1" smtClean="0"/>
              <a:t>ность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/>
              <a:t>Подготовительная группа</a:t>
            </a:r>
          </a:p>
          <a:p>
            <a:pPr marL="0" indent="0">
              <a:buNone/>
            </a:pPr>
            <a:r>
              <a:rPr lang="ru-RU" sz="4000" dirty="0" smtClean="0"/>
              <a:t>	1 – в неделю</a:t>
            </a:r>
          </a:p>
          <a:p>
            <a:pPr marL="0" indent="0" algn="ctr">
              <a:buNone/>
            </a:pPr>
            <a:r>
              <a:rPr lang="ru-RU" sz="4000" dirty="0" smtClean="0"/>
              <a:t> (34 в 	год)</a:t>
            </a:r>
          </a:p>
          <a:p>
            <a:pPr marL="0" indent="0">
              <a:buNone/>
            </a:pPr>
            <a:r>
              <a:rPr lang="ru-RU" sz="4000" dirty="0" smtClean="0"/>
              <a:t>	30 - 35 мин - 	</a:t>
            </a:r>
            <a:r>
              <a:rPr lang="ru-RU" sz="4000" dirty="0" err="1" smtClean="0"/>
              <a:t>продолжитель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	</a:t>
            </a:r>
            <a:r>
              <a:rPr lang="ru-RU" sz="4000" dirty="0" err="1" smtClean="0"/>
              <a:t>ность</a:t>
            </a:r>
            <a:endParaRPr lang="ru-RU" sz="4000" dirty="0" smtClean="0"/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121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 smtClean="0">
                <a:latin typeface="+mn-lt"/>
              </a:rPr>
              <a:t>Средняя группа </a:t>
            </a:r>
            <a:r>
              <a:rPr lang="ru-RU" sz="4000" dirty="0" smtClean="0">
                <a:latin typeface="+mn-lt"/>
              </a:rPr>
              <a:t>(</a:t>
            </a:r>
            <a:r>
              <a:rPr lang="ru-RU" sz="4000" dirty="0" err="1" smtClean="0">
                <a:latin typeface="+mn-lt"/>
              </a:rPr>
              <a:t>Маханева</a:t>
            </a:r>
            <a:r>
              <a:rPr lang="ru-RU" sz="4000" dirty="0" smtClean="0">
                <a:latin typeface="+mn-lt"/>
              </a:rPr>
              <a:t> М.Д.)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/>
              <a:t>1– в неделю</a:t>
            </a:r>
          </a:p>
          <a:p>
            <a:pPr marL="0" indent="0" algn="ctr">
              <a:buNone/>
            </a:pPr>
            <a:r>
              <a:rPr lang="ru-RU" sz="4000" dirty="0"/>
              <a:t> (32 в год)</a:t>
            </a:r>
          </a:p>
          <a:p>
            <a:pPr marL="0" indent="0">
              <a:buNone/>
            </a:pPr>
            <a:r>
              <a:rPr lang="ru-RU" sz="4000" dirty="0"/>
              <a:t>	</a:t>
            </a:r>
            <a:r>
              <a:rPr lang="ru-RU" sz="4000" dirty="0" smtClean="0"/>
              <a:t>15-20 </a:t>
            </a:r>
            <a:r>
              <a:rPr lang="ru-RU" sz="4000" dirty="0"/>
              <a:t>мин - 	</a:t>
            </a:r>
            <a:r>
              <a:rPr lang="ru-RU" sz="4000" dirty="0" err="1"/>
              <a:t>продолжитель</a:t>
            </a:r>
            <a:endParaRPr lang="ru-RU" sz="4000" dirty="0"/>
          </a:p>
          <a:p>
            <a:pPr marL="0" indent="0">
              <a:buNone/>
            </a:pPr>
            <a:r>
              <a:rPr lang="ru-RU" sz="4000" dirty="0"/>
              <a:t>	</a:t>
            </a:r>
            <a:r>
              <a:rPr lang="ru-RU" sz="4000" dirty="0" err="1"/>
              <a:t>ность</a:t>
            </a:r>
            <a:endParaRPr lang="ru-RU" sz="4000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/>
              <a:t>Содержание  работы   </a:t>
            </a:r>
            <a:br>
              <a:rPr lang="ru-RU" b="1" dirty="0" smtClean="0"/>
            </a:br>
            <a:r>
              <a:rPr lang="ru-RU" b="1" dirty="0" smtClean="0"/>
              <a:t>в  подготовительной группе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sz="3600" dirty="0" smtClean="0"/>
              <a:t>продолжение изучения звукового анализа слова;</a:t>
            </a:r>
          </a:p>
          <a:p>
            <a:r>
              <a:rPr lang="ru-RU" sz="3600" dirty="0" smtClean="0"/>
              <a:t>-обучать вычленять и обозначать словесное ударение;</a:t>
            </a:r>
          </a:p>
          <a:p>
            <a:r>
              <a:rPr lang="ru-RU" sz="3600" dirty="0" smtClean="0"/>
              <a:t>-Расширять    знания по анализу  и синтезу предложений разной конструкции;</a:t>
            </a:r>
          </a:p>
          <a:p>
            <a:r>
              <a:rPr lang="ru-RU" sz="3600" dirty="0" smtClean="0"/>
              <a:t>-изучать все буквы русского алфавита;</a:t>
            </a:r>
          </a:p>
          <a:p>
            <a:r>
              <a:rPr lang="ru-RU" sz="3600" dirty="0" smtClean="0"/>
              <a:t>-усваивать некоторые правила орфографии.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85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i="1" dirty="0"/>
              <a:t>Основные направления </a:t>
            </a:r>
            <a:r>
              <a:rPr lang="ru-RU" b="1" i="1" dirty="0" smtClean="0"/>
              <a:t>работы в подготовительной  группе.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-Словарная работа. Средства языковой выразительности.</a:t>
            </a:r>
          </a:p>
          <a:p>
            <a:r>
              <a:rPr lang="ru-RU" sz="4000" dirty="0" smtClean="0"/>
              <a:t>-Словообразование. Грамматические   формы и конструкции</a:t>
            </a:r>
          </a:p>
          <a:p>
            <a:r>
              <a:rPr lang="ru-RU" sz="4000" dirty="0" smtClean="0"/>
              <a:t>-Ознакомление с  буквами русского алфавита</a:t>
            </a:r>
          </a:p>
          <a:p>
            <a:r>
              <a:rPr lang="ru-RU" sz="4000" dirty="0" smtClean="0"/>
              <a:t>-Ориентировка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687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82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935" y="1172309"/>
            <a:ext cx="6218804" cy="4634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2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8901"/>
          </a:xfrm>
        </p:spPr>
        <p:txBody>
          <a:bodyPr/>
          <a:lstStyle/>
          <a:p>
            <a:pPr algn="ctr"/>
            <a:r>
              <a:rPr lang="ru-RU" b="1" dirty="0" smtClean="0"/>
              <a:t>Ельцова Ольга Михайловна</a:t>
            </a:r>
            <a:endParaRPr lang="ru-RU" b="1" dirty="0"/>
          </a:p>
        </p:txBody>
      </p:sp>
      <p:pic>
        <p:nvPicPr>
          <p:cNvPr id="4" name="Объект 3" descr="Ольга Ельцов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69" y="2016369"/>
            <a:ext cx="2368061" cy="26025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00245" y="1156199"/>
            <a:ext cx="6213231" cy="5015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endParaRPr lang="ru-RU" dirty="0" smtClean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</a:pP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высшей категории кафедры теории и методики дошкольного образования, доцент. 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Образование: Абаканский государственный педагогический институт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Факультет:Русский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язык и литература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учитель средней </a:t>
            </a:r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</a:p>
          <a:p>
            <a:pPr fontAlgn="base">
              <a:lnSpc>
                <a:spcPct val="107000"/>
              </a:lnSpc>
            </a:pPr>
            <a:r>
              <a:rPr lang="ru-RU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Старший преподаватель кафедры дошкольного образования ГАУ ДПО НСО </a:t>
            </a:r>
            <a:r>
              <a:rPr lang="ru-RU" dirty="0" err="1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ИПКиПРО</a:t>
            </a:r>
            <a:r>
              <a:rPr lang="ru-RU" dirty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г. </a:t>
            </a:r>
            <a:r>
              <a:rPr lang="ru-RU" dirty="0" smtClean="0"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Новосибирск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11111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11111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качестве научного руководителя курирует и оказывает научно-консультативную помощь по актуальным проблемам дошкольного образования </a:t>
            </a:r>
            <a:r>
              <a:rPr lang="ru-RU" dirty="0" smtClean="0">
                <a:solidFill>
                  <a:srgbClr val="11111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, автор </a:t>
            </a:r>
            <a:r>
              <a:rPr lang="ru-RU" dirty="0">
                <a:solidFill>
                  <a:srgbClr val="11111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учебно-методических пособий по работе с дошкольниками, которые апробированы и внедрены в детских </a:t>
            </a:r>
            <a:r>
              <a:rPr lang="ru-RU" dirty="0" smtClean="0">
                <a:solidFill>
                  <a:srgbClr val="11111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садах, </a:t>
            </a:r>
            <a:r>
              <a:rPr lang="ru-RU" dirty="0">
                <a:solidFill>
                  <a:srgbClr val="11111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опубликованы в крупных издательствах и профильных </a:t>
            </a:r>
            <a:r>
              <a:rPr lang="ru-RU" dirty="0" smtClean="0">
                <a:solidFill>
                  <a:srgbClr val="111111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журналах.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2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Маханева</a:t>
            </a:r>
            <a:r>
              <a:rPr lang="ru-RU" b="1" dirty="0" smtClean="0"/>
              <a:t> Майя </a:t>
            </a:r>
            <a:r>
              <a:rPr lang="ru-RU" b="1" dirty="0"/>
              <a:t>Д</a:t>
            </a:r>
            <a:r>
              <a:rPr lang="ru-RU" b="1" dirty="0" smtClean="0"/>
              <a:t>авыдовна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Кандидат </a:t>
            </a:r>
            <a:r>
              <a:rPr lang="ru-RU" dirty="0" err="1" smtClean="0"/>
              <a:t>пед.наук</a:t>
            </a:r>
            <a:r>
              <a:rPr lang="ru-RU" dirty="0" smtClean="0"/>
              <a:t>, автор 17 </a:t>
            </a:r>
            <a:r>
              <a:rPr lang="ru-RU" dirty="0" err="1" smtClean="0"/>
              <a:t>книг,заслуженный</a:t>
            </a:r>
            <a:r>
              <a:rPr lang="ru-RU" dirty="0" smtClean="0"/>
              <a:t> учитель РФ, </a:t>
            </a:r>
            <a:r>
              <a:rPr lang="ru-RU" dirty="0"/>
              <a:t>директор МОУ «Прогимназия № 117», г. Нижний </a:t>
            </a:r>
            <a:r>
              <a:rPr lang="ru-RU" dirty="0" smtClean="0"/>
              <a:t>Новгород., автор парциальной программы «Синяя птица» (преемственность дошкольного и начального общего образования)</a:t>
            </a:r>
          </a:p>
          <a:p>
            <a:pPr marL="0" indent="0">
              <a:buNone/>
            </a:pPr>
            <a:r>
              <a:rPr lang="ru-RU" dirty="0" smtClean="0"/>
              <a:t>Награждена </a:t>
            </a:r>
            <a:r>
              <a:rPr lang="ru-RU" dirty="0"/>
              <a:t>медалью К.Д. Ушинского, лауреат премии Нижнего Новгорода и др. (всего 21 награда).</a:t>
            </a:r>
          </a:p>
        </p:txBody>
      </p:sp>
      <p:pic>
        <p:nvPicPr>
          <p:cNvPr id="1026" name="Picture 2" descr="C:\Users\Admin\OneDrive\Рабочий стол\махане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77" y="2015836"/>
            <a:ext cx="4641624" cy="3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3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i="1" dirty="0" smtClean="0"/>
              <a:t>Основные направления работы по подготовке старших дошкольников к обучению грамоте.</a:t>
            </a:r>
            <a:endParaRPr lang="ru-RU" sz="3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/>
              <a:t>Р</a:t>
            </a:r>
            <a:r>
              <a:rPr lang="ru-RU" sz="3600" b="1" i="1" u="sng" dirty="0" smtClean="0"/>
              <a:t>азвитие связной   речи:</a:t>
            </a:r>
          </a:p>
          <a:p>
            <a:pPr marL="0" indent="0">
              <a:buNone/>
            </a:pPr>
            <a:r>
              <a:rPr lang="ru-RU" sz="3600" i="1" dirty="0" smtClean="0"/>
              <a:t>-</a:t>
            </a:r>
            <a:r>
              <a:rPr lang="ru-RU" sz="3600" dirty="0" smtClean="0"/>
              <a:t>навык </a:t>
            </a:r>
            <a:r>
              <a:rPr lang="ru-RU" sz="3600" b="1" dirty="0" smtClean="0"/>
              <a:t>построения разных </a:t>
            </a:r>
            <a:r>
              <a:rPr lang="ru-RU" sz="3600" dirty="0" smtClean="0"/>
              <a:t>типов высказывания (описание, повествование, рассуждение);</a:t>
            </a:r>
          </a:p>
          <a:p>
            <a:pPr marL="0" indent="0">
              <a:buNone/>
            </a:pPr>
            <a:r>
              <a:rPr lang="ru-RU" sz="3600" dirty="0"/>
              <a:t>-</a:t>
            </a:r>
            <a:r>
              <a:rPr lang="ru-RU" sz="3600" dirty="0" smtClean="0"/>
              <a:t>знания    о структуре текста (начало,  середина, конец)   и способах связи между предложениями (0цепная и параллельная связь);</a:t>
            </a:r>
          </a:p>
          <a:p>
            <a:pPr marL="0" indent="0">
              <a:buNone/>
            </a:pPr>
            <a:r>
              <a:rPr lang="ru-RU" sz="3600" dirty="0"/>
              <a:t>-</a:t>
            </a:r>
            <a:r>
              <a:rPr lang="ru-RU" sz="3600" dirty="0" smtClean="0"/>
              <a:t>словесный состав  предложения (</a:t>
            </a:r>
            <a:r>
              <a:rPr lang="ru-RU" sz="3600" i="1" dirty="0" smtClean="0"/>
              <a:t>речь – предложение – слово - звук</a:t>
            </a:r>
            <a:r>
              <a:rPr lang="ru-RU" sz="3600" dirty="0" smtClean="0"/>
              <a:t>).</a:t>
            </a:r>
          </a:p>
          <a:p>
            <a:endParaRPr lang="ru-RU" sz="3600" dirty="0" smtClean="0"/>
          </a:p>
          <a:p>
            <a:pPr marL="0" indent="0">
              <a:buNone/>
            </a:pPr>
            <a:r>
              <a:rPr lang="ru-RU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66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4636"/>
            <a:ext cx="10515600" cy="5622327"/>
          </a:xfrm>
        </p:spPr>
        <p:txBody>
          <a:bodyPr>
            <a:normAutofit lnSpcReduction="10000"/>
          </a:bodyPr>
          <a:lstStyle/>
          <a:p>
            <a:r>
              <a:rPr lang="ru-RU" sz="3600" b="1" i="1" u="sng" dirty="0"/>
              <a:t>Подготовка к обучению чтению</a:t>
            </a:r>
            <a:r>
              <a:rPr lang="ru-RU" sz="3600" b="1" i="1" dirty="0"/>
              <a:t>:</a:t>
            </a:r>
          </a:p>
          <a:p>
            <a:pPr marL="0" indent="0">
              <a:buNone/>
            </a:pPr>
            <a:r>
              <a:rPr lang="ru-RU" sz="3600" dirty="0" smtClean="0"/>
              <a:t>	-звуковой </a:t>
            </a:r>
            <a:r>
              <a:rPr lang="ru-RU" sz="3600" dirty="0"/>
              <a:t>анализ </a:t>
            </a:r>
            <a:r>
              <a:rPr lang="ru-RU" sz="3600" dirty="0" smtClean="0"/>
              <a:t>слова;</a:t>
            </a:r>
          </a:p>
          <a:p>
            <a:pPr marL="0" indent="0">
              <a:buNone/>
            </a:pPr>
            <a:r>
              <a:rPr lang="ru-RU" sz="3600" dirty="0" smtClean="0"/>
              <a:t>	-деление слов на слоги;</a:t>
            </a:r>
          </a:p>
          <a:p>
            <a:pPr marL="0" indent="0">
              <a:buNone/>
            </a:pPr>
            <a:r>
              <a:rPr lang="ru-RU" sz="3600" dirty="0" smtClean="0"/>
              <a:t>	-работа с предложением.</a:t>
            </a:r>
            <a:endParaRPr lang="ru-RU" sz="3600" dirty="0"/>
          </a:p>
          <a:p>
            <a:r>
              <a:rPr lang="ru-RU" sz="3600" b="1" i="1" u="sng" dirty="0" smtClean="0"/>
              <a:t>Подготовка к обучению письму</a:t>
            </a:r>
            <a:r>
              <a:rPr lang="ru-RU" sz="3600" dirty="0" smtClean="0"/>
              <a:t>:</a:t>
            </a:r>
          </a:p>
          <a:p>
            <a:pPr marL="0" indent="0">
              <a:buNone/>
            </a:pPr>
            <a:r>
              <a:rPr lang="ru-RU" sz="3600" dirty="0"/>
              <a:t>	</a:t>
            </a:r>
            <a:r>
              <a:rPr lang="ru-RU" sz="3600" dirty="0" smtClean="0"/>
              <a:t>-развитие руки</a:t>
            </a:r>
          </a:p>
          <a:p>
            <a:pPr marL="0" indent="0">
              <a:buNone/>
            </a:pPr>
            <a:r>
              <a:rPr lang="ru-RU" sz="3600" dirty="0"/>
              <a:t>	</a:t>
            </a:r>
            <a:r>
              <a:rPr lang="ru-RU" sz="3600" dirty="0" smtClean="0"/>
              <a:t>-подготовка к технике письма</a:t>
            </a:r>
          </a:p>
          <a:p>
            <a:pPr marL="0" indent="0">
              <a:buNone/>
            </a:pPr>
            <a:r>
              <a:rPr lang="ru-RU" sz="3600" dirty="0" smtClean="0"/>
              <a:t>	-аналитико-синтетическая деятельность</a:t>
            </a:r>
          </a:p>
          <a:p>
            <a:pPr marL="0" indent="0">
              <a:buNone/>
            </a:pPr>
            <a:r>
              <a:rPr lang="ru-RU" sz="3600" dirty="0" smtClean="0"/>
              <a:t>	-формирование элементарных графических умений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4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4870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+mn-lt"/>
              </a:rPr>
              <a:t>Система работы по подготовке к ОГ детей 4-5 лет.</a:t>
            </a:r>
            <a:endParaRPr lang="ru-RU" sz="36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Ознакомление с терминами «слово» и «звук»;</a:t>
            </a:r>
          </a:p>
          <a:p>
            <a:r>
              <a:rPr lang="ru-RU" sz="3600" dirty="0" smtClean="0"/>
              <a:t>Знакомство с протяженностью слова и делением его на части;</a:t>
            </a:r>
          </a:p>
          <a:p>
            <a:r>
              <a:rPr lang="ru-RU" sz="3600" dirty="0" smtClean="0"/>
              <a:t>Формирование правильной артикуляции; </a:t>
            </a:r>
          </a:p>
          <a:p>
            <a:r>
              <a:rPr lang="ru-RU" sz="3600" dirty="0" smtClean="0"/>
              <a:t>Развитие у детей фонематического восприятия, умения выделять звуки в слове, дифференцировать их.</a:t>
            </a:r>
            <a:endParaRPr lang="ru-RU" sz="3600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5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Звуковой анализ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3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Массажные упражнения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Изучение букв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7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307</Words>
  <Application>Microsoft Office PowerPoint</Application>
  <PresentationFormat>Произвольный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Подготовка  дошкольников к обучению грамоте</vt:lpstr>
      <vt:lpstr>Ельцова Ольга Михайловна</vt:lpstr>
      <vt:lpstr>Маханева Майя Давыдовна</vt:lpstr>
      <vt:lpstr>Основные направления работы по подготовке старших дошкольников к обучению грамоте.</vt:lpstr>
      <vt:lpstr> </vt:lpstr>
      <vt:lpstr>Система работы по подготовке к ОГ детей 4-5 лет.</vt:lpstr>
      <vt:lpstr>Звуковой анализ</vt:lpstr>
      <vt:lpstr>Массажные упражнения</vt:lpstr>
      <vt:lpstr>Изучение букв</vt:lpstr>
      <vt:lpstr>Комплексы упражнений с предметами</vt:lpstr>
      <vt:lpstr>Массаж грецкими орехами</vt:lpstr>
      <vt:lpstr>Комплекс с веревочкой</vt:lpstr>
      <vt:lpstr>Периодичность занятий</vt:lpstr>
      <vt:lpstr>Средняя группа (Маханева М.Д.)</vt:lpstr>
      <vt:lpstr>Содержание  работы    в  подготовительной группе</vt:lpstr>
      <vt:lpstr>Основные направления работы в подготовительной  группе.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 старших дошкольников к обучению грамоте</dc:title>
  <dc:creator>Evgeny</dc:creator>
  <cp:lastModifiedBy>Admin</cp:lastModifiedBy>
  <cp:revision>23</cp:revision>
  <dcterms:created xsi:type="dcterms:W3CDTF">2025-03-27T10:12:52Z</dcterms:created>
  <dcterms:modified xsi:type="dcterms:W3CDTF">2026-01-15T02:55:51Z</dcterms:modified>
</cp:coreProperties>
</file>